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92" r:id="rId3"/>
    <p:sldId id="296" r:id="rId4"/>
    <p:sldId id="294" r:id="rId5"/>
    <p:sldId id="297" r:id="rId6"/>
    <p:sldId id="293" r:id="rId7"/>
    <p:sldId id="257" r:id="rId8"/>
    <p:sldId id="270" r:id="rId9"/>
    <p:sldId id="282" r:id="rId10"/>
    <p:sldId id="275" r:id="rId11"/>
    <p:sldId id="267" r:id="rId12"/>
    <p:sldId id="256" r:id="rId13"/>
    <p:sldId id="300" r:id="rId14"/>
    <p:sldId id="291" r:id="rId15"/>
    <p:sldId id="298" r:id="rId16"/>
    <p:sldId id="299" r:id="rId17"/>
    <p:sldId id="289" r:id="rId18"/>
    <p:sldId id="290" r:id="rId19"/>
    <p:sldId id="295" r:id="rId20"/>
    <p:sldId id="276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8" autoAdjust="0"/>
  </p:normalViewPr>
  <p:slideViewPr>
    <p:cSldViewPr>
      <p:cViewPr>
        <p:scale>
          <a:sx n="57" d="100"/>
          <a:sy n="57" d="100"/>
        </p:scale>
        <p:origin x="-17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66B41-0D50-4AC0-B46F-F7E1529686A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DC9172-9CAB-45B6-B26F-5A76BED4629B}">
      <dgm:prSet phldrT="[Текст]"/>
      <dgm:spPr/>
      <dgm:t>
        <a:bodyPr/>
        <a:lstStyle/>
        <a:p>
          <a:r>
            <a:rPr lang="en-US" dirty="0" smtClean="0"/>
            <a:t>Preparation (pre-activity)</a:t>
          </a:r>
          <a:endParaRPr lang="ru-RU" dirty="0"/>
        </a:p>
      </dgm:t>
    </dgm:pt>
    <dgm:pt modelId="{5DB152BE-4141-4E07-BE5D-F07C7E08A22D}" type="parTrans" cxnId="{EE5B981C-E532-4E99-A120-CA9B778A39C5}">
      <dgm:prSet/>
      <dgm:spPr/>
      <dgm:t>
        <a:bodyPr/>
        <a:lstStyle/>
        <a:p>
          <a:endParaRPr lang="ru-RU"/>
        </a:p>
      </dgm:t>
    </dgm:pt>
    <dgm:pt modelId="{8BDCC471-4A24-4B72-8021-D9E8C176DCC9}" type="sibTrans" cxnId="{EE5B981C-E532-4E99-A120-CA9B778A39C5}">
      <dgm:prSet/>
      <dgm:spPr/>
      <dgm:t>
        <a:bodyPr/>
        <a:lstStyle/>
        <a:p>
          <a:endParaRPr lang="ru-RU"/>
        </a:p>
      </dgm:t>
    </dgm:pt>
    <dgm:pt modelId="{7E9E6258-B337-4063-B502-AC7BC3BC0A17}">
      <dgm:prSet/>
      <dgm:spPr/>
      <dgm:t>
        <a:bodyPr/>
        <a:lstStyle/>
        <a:p>
          <a:r>
            <a:rPr lang="en-US" dirty="0" smtClean="0"/>
            <a:t>Mobilization (activity)</a:t>
          </a:r>
        </a:p>
      </dgm:t>
    </dgm:pt>
    <dgm:pt modelId="{D87A284B-4FEB-4842-A9C2-EA70DE3AE690}" type="parTrans" cxnId="{782808B9-5874-49FA-9BF9-E4C746348044}">
      <dgm:prSet/>
      <dgm:spPr/>
      <dgm:t>
        <a:bodyPr/>
        <a:lstStyle/>
        <a:p>
          <a:endParaRPr lang="ru-RU"/>
        </a:p>
      </dgm:t>
    </dgm:pt>
    <dgm:pt modelId="{0D72CD5F-1394-49F6-A7A0-67F427269125}" type="sibTrans" cxnId="{782808B9-5874-49FA-9BF9-E4C746348044}">
      <dgm:prSet/>
      <dgm:spPr/>
      <dgm:t>
        <a:bodyPr/>
        <a:lstStyle/>
        <a:p>
          <a:endParaRPr lang="ru-RU"/>
        </a:p>
      </dgm:t>
    </dgm:pt>
    <dgm:pt modelId="{E02554B4-7E2C-4A92-8D6E-165AE093E346}">
      <dgm:prSet/>
      <dgm:spPr/>
      <dgm:t>
        <a:bodyPr/>
        <a:lstStyle/>
        <a:p>
          <a:r>
            <a:rPr lang="en-US" dirty="0" smtClean="0"/>
            <a:t>Decline (post-activity)</a:t>
          </a:r>
        </a:p>
      </dgm:t>
    </dgm:pt>
    <dgm:pt modelId="{A5C2F2A8-A57E-4D05-BFD2-1E041CB985EA}" type="parTrans" cxnId="{9BD6AA81-9BB4-496F-A4D1-DA6A4AD081A4}">
      <dgm:prSet/>
      <dgm:spPr/>
      <dgm:t>
        <a:bodyPr/>
        <a:lstStyle/>
        <a:p>
          <a:endParaRPr lang="ru-RU"/>
        </a:p>
      </dgm:t>
    </dgm:pt>
    <dgm:pt modelId="{CE5E619E-94AE-4575-9469-631F2F11F83B}" type="sibTrans" cxnId="{9BD6AA81-9BB4-496F-A4D1-DA6A4AD081A4}">
      <dgm:prSet/>
      <dgm:spPr/>
      <dgm:t>
        <a:bodyPr/>
        <a:lstStyle/>
        <a:p>
          <a:endParaRPr lang="ru-RU"/>
        </a:p>
      </dgm:t>
    </dgm:pt>
    <dgm:pt modelId="{DBA22F3C-E26C-4F35-9FD8-D0A4284FA0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Hibernation</a:t>
          </a:r>
          <a:r>
            <a:rPr lang="ru-RU" dirty="0" smtClean="0"/>
            <a:t> </a:t>
          </a:r>
          <a:r>
            <a:rPr lang="en-US" dirty="0" smtClean="0"/>
            <a:t>(non-activity)</a:t>
          </a:r>
        </a:p>
      </dgm:t>
    </dgm:pt>
    <dgm:pt modelId="{705AA8E4-A175-4861-B381-3E244824AD33}" type="parTrans" cxnId="{3F411D8C-BCDC-4E74-BC90-1647EFB27794}">
      <dgm:prSet/>
      <dgm:spPr/>
      <dgm:t>
        <a:bodyPr/>
        <a:lstStyle/>
        <a:p>
          <a:endParaRPr lang="ru-RU"/>
        </a:p>
      </dgm:t>
    </dgm:pt>
    <dgm:pt modelId="{DCE4DD54-3469-4C40-863B-2DDC4A802592}" type="sibTrans" cxnId="{3F411D8C-BCDC-4E74-BC90-1647EFB27794}">
      <dgm:prSet/>
      <dgm:spPr/>
      <dgm:t>
        <a:bodyPr/>
        <a:lstStyle/>
        <a:p>
          <a:endParaRPr lang="ru-RU"/>
        </a:p>
      </dgm:t>
    </dgm:pt>
    <dgm:pt modelId="{75183322-0E69-40CA-BAFF-FE33DA9A3ED5}" type="pres">
      <dgm:prSet presAssocID="{70566B41-0D50-4AC0-B46F-F7E1529686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B9B77-11C0-48F3-AE7B-2CF5867A0400}" type="pres">
      <dgm:prSet presAssocID="{39DC9172-9CAB-45B6-B26F-5A76BED4629B}" presName="dummy" presStyleCnt="0"/>
      <dgm:spPr/>
    </dgm:pt>
    <dgm:pt modelId="{BCEA38E1-9EF3-405B-BCB9-0E3B4A08B5A1}" type="pres">
      <dgm:prSet presAssocID="{39DC9172-9CAB-45B6-B26F-5A76BED4629B}" presName="node" presStyleLbl="revTx" presStyleIdx="0" presStyleCnt="4" custScaleX="133394" custScaleY="8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2DBF-153B-4E88-8D29-1C46FEE071F6}" type="pres">
      <dgm:prSet presAssocID="{8BDCC471-4A24-4B72-8021-D9E8C176DCC9}" presName="sibTrans" presStyleLbl="node1" presStyleIdx="0" presStyleCnt="4"/>
      <dgm:spPr/>
      <dgm:t>
        <a:bodyPr/>
        <a:lstStyle/>
        <a:p>
          <a:endParaRPr lang="ru-RU"/>
        </a:p>
      </dgm:t>
    </dgm:pt>
    <dgm:pt modelId="{4BFE2E24-399A-4937-A43D-A5F9285A37CD}" type="pres">
      <dgm:prSet presAssocID="{7E9E6258-B337-4063-B502-AC7BC3BC0A17}" presName="dummy" presStyleCnt="0"/>
      <dgm:spPr/>
    </dgm:pt>
    <dgm:pt modelId="{655064CD-C96C-4D1D-9E82-8337047492EE}" type="pres">
      <dgm:prSet presAssocID="{7E9E6258-B337-4063-B502-AC7BC3BC0A17}" presName="node" presStyleLbl="revTx" presStyleIdx="1" presStyleCnt="4" custScaleX="174976" custScaleY="85548" custRadScaleRad="106418" custRadScaleInc="-2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4F905-A6D0-4621-ACA7-F06590636F0A}" type="pres">
      <dgm:prSet presAssocID="{0D72CD5F-1394-49F6-A7A0-67F427269125}" presName="sibTrans" presStyleLbl="node1" presStyleIdx="1" presStyleCnt="4"/>
      <dgm:spPr/>
      <dgm:t>
        <a:bodyPr/>
        <a:lstStyle/>
        <a:p>
          <a:endParaRPr lang="ru-RU"/>
        </a:p>
      </dgm:t>
    </dgm:pt>
    <dgm:pt modelId="{42F4835B-1728-4407-A6DB-CAEE1BA20DE9}" type="pres">
      <dgm:prSet presAssocID="{E02554B4-7E2C-4A92-8D6E-165AE093E346}" presName="dummy" presStyleCnt="0"/>
      <dgm:spPr/>
    </dgm:pt>
    <dgm:pt modelId="{E2D37642-1553-4CE3-AEBB-3F462BEE36DE}" type="pres">
      <dgm:prSet presAssocID="{E02554B4-7E2C-4A92-8D6E-165AE093E346}" presName="node" presStyleLbl="revTx" presStyleIdx="2" presStyleCnt="4" custScaleX="161954" custScaleY="89597" custRadScaleRad="109350" custRadScaleInc="35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A44FC-1CD0-4C1A-8A0D-186E1D34070D}" type="pres">
      <dgm:prSet presAssocID="{CE5E619E-94AE-4575-9469-631F2F11F83B}" presName="sibTrans" presStyleLbl="node1" presStyleIdx="2" presStyleCnt="4"/>
      <dgm:spPr/>
      <dgm:t>
        <a:bodyPr/>
        <a:lstStyle/>
        <a:p>
          <a:endParaRPr lang="ru-RU"/>
        </a:p>
      </dgm:t>
    </dgm:pt>
    <dgm:pt modelId="{928446D3-80E7-4CE0-BA18-E924C9695BF1}" type="pres">
      <dgm:prSet presAssocID="{DBA22F3C-E26C-4F35-9FD8-D0A4284FA053}" presName="dummy" presStyleCnt="0"/>
      <dgm:spPr/>
    </dgm:pt>
    <dgm:pt modelId="{360FA1C2-BADC-4718-AB77-0A739651524D}" type="pres">
      <dgm:prSet presAssocID="{DBA22F3C-E26C-4F35-9FD8-D0A4284FA053}" presName="node" presStyleLbl="revTx" presStyleIdx="3" presStyleCnt="4" custScaleX="140111" custScaleY="86832" custRadScaleRad="114971" custRadScaleInc="-29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55EB-EB8B-42FB-8CCD-B6A5092FCDB9}" type="pres">
      <dgm:prSet presAssocID="{DCE4DD54-3469-4C40-863B-2DDC4A802592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29EC7BE-1DAE-46A1-BC0F-C0C508974AE6}" type="presOf" srcId="{CE5E619E-94AE-4575-9469-631F2F11F83B}" destId="{C9FA44FC-1CD0-4C1A-8A0D-186E1D34070D}" srcOrd="0" destOrd="0" presId="urn:microsoft.com/office/officeart/2005/8/layout/cycle1"/>
    <dgm:cxn modelId="{47234A77-59BC-44FE-9B69-4F21F441C3BB}" type="presOf" srcId="{DBA22F3C-E26C-4F35-9FD8-D0A4284FA053}" destId="{360FA1C2-BADC-4718-AB77-0A739651524D}" srcOrd="0" destOrd="0" presId="urn:microsoft.com/office/officeart/2005/8/layout/cycle1"/>
    <dgm:cxn modelId="{9BD6AA81-9BB4-496F-A4D1-DA6A4AD081A4}" srcId="{70566B41-0D50-4AC0-B46F-F7E1529686AE}" destId="{E02554B4-7E2C-4A92-8D6E-165AE093E346}" srcOrd="2" destOrd="0" parTransId="{A5C2F2A8-A57E-4D05-BFD2-1E041CB985EA}" sibTransId="{CE5E619E-94AE-4575-9469-631F2F11F83B}"/>
    <dgm:cxn modelId="{425EE77D-57D2-475F-AD0B-D8A8FCDC06C9}" type="presOf" srcId="{7E9E6258-B337-4063-B502-AC7BC3BC0A17}" destId="{655064CD-C96C-4D1D-9E82-8337047492EE}" srcOrd="0" destOrd="0" presId="urn:microsoft.com/office/officeart/2005/8/layout/cycle1"/>
    <dgm:cxn modelId="{8AAE3AAA-774E-4BD4-BB5B-094AEFCEA8A8}" type="presOf" srcId="{39DC9172-9CAB-45B6-B26F-5A76BED4629B}" destId="{BCEA38E1-9EF3-405B-BCB9-0E3B4A08B5A1}" srcOrd="0" destOrd="0" presId="urn:microsoft.com/office/officeart/2005/8/layout/cycle1"/>
    <dgm:cxn modelId="{EE5B981C-E532-4E99-A120-CA9B778A39C5}" srcId="{70566B41-0D50-4AC0-B46F-F7E1529686AE}" destId="{39DC9172-9CAB-45B6-B26F-5A76BED4629B}" srcOrd="0" destOrd="0" parTransId="{5DB152BE-4141-4E07-BE5D-F07C7E08A22D}" sibTransId="{8BDCC471-4A24-4B72-8021-D9E8C176DCC9}"/>
    <dgm:cxn modelId="{3F411D8C-BCDC-4E74-BC90-1647EFB27794}" srcId="{70566B41-0D50-4AC0-B46F-F7E1529686AE}" destId="{DBA22F3C-E26C-4F35-9FD8-D0A4284FA053}" srcOrd="3" destOrd="0" parTransId="{705AA8E4-A175-4861-B381-3E244824AD33}" sibTransId="{DCE4DD54-3469-4C40-863B-2DDC4A802592}"/>
    <dgm:cxn modelId="{C0349049-BA0B-41BA-83B0-D5421D6846E1}" type="presOf" srcId="{DCE4DD54-3469-4C40-863B-2DDC4A802592}" destId="{90C255EB-EB8B-42FB-8CCD-B6A5092FCDB9}" srcOrd="0" destOrd="0" presId="urn:microsoft.com/office/officeart/2005/8/layout/cycle1"/>
    <dgm:cxn modelId="{B5D10A23-4253-4049-A81D-DBBC51AA7F60}" type="presOf" srcId="{70566B41-0D50-4AC0-B46F-F7E1529686AE}" destId="{75183322-0E69-40CA-BAFF-FE33DA9A3ED5}" srcOrd="0" destOrd="0" presId="urn:microsoft.com/office/officeart/2005/8/layout/cycle1"/>
    <dgm:cxn modelId="{478ACE87-D113-40E6-932D-94B6CACD2FBA}" type="presOf" srcId="{8BDCC471-4A24-4B72-8021-D9E8C176DCC9}" destId="{4EDA2DBF-153B-4E88-8D29-1C46FEE071F6}" srcOrd="0" destOrd="0" presId="urn:microsoft.com/office/officeart/2005/8/layout/cycle1"/>
    <dgm:cxn modelId="{782808B9-5874-49FA-9BF9-E4C746348044}" srcId="{70566B41-0D50-4AC0-B46F-F7E1529686AE}" destId="{7E9E6258-B337-4063-B502-AC7BC3BC0A17}" srcOrd="1" destOrd="0" parTransId="{D87A284B-4FEB-4842-A9C2-EA70DE3AE690}" sibTransId="{0D72CD5F-1394-49F6-A7A0-67F427269125}"/>
    <dgm:cxn modelId="{000E06D8-0D45-40E1-9C48-0162764CE899}" type="presOf" srcId="{0D72CD5F-1394-49F6-A7A0-67F427269125}" destId="{49D4F905-A6D0-4621-ACA7-F06590636F0A}" srcOrd="0" destOrd="0" presId="urn:microsoft.com/office/officeart/2005/8/layout/cycle1"/>
    <dgm:cxn modelId="{F65F0EEE-0D77-41D1-B611-09462A0B1376}" type="presOf" srcId="{E02554B4-7E2C-4A92-8D6E-165AE093E346}" destId="{E2D37642-1553-4CE3-AEBB-3F462BEE36DE}" srcOrd="0" destOrd="0" presId="urn:microsoft.com/office/officeart/2005/8/layout/cycle1"/>
    <dgm:cxn modelId="{6198E3C8-0A61-42D3-8DA4-E94528EE5951}" type="presParOf" srcId="{75183322-0E69-40CA-BAFF-FE33DA9A3ED5}" destId="{552B9B77-11C0-48F3-AE7B-2CF5867A0400}" srcOrd="0" destOrd="0" presId="urn:microsoft.com/office/officeart/2005/8/layout/cycle1"/>
    <dgm:cxn modelId="{7ADB7755-FBB0-4305-8195-B19795B0D52B}" type="presParOf" srcId="{75183322-0E69-40CA-BAFF-FE33DA9A3ED5}" destId="{BCEA38E1-9EF3-405B-BCB9-0E3B4A08B5A1}" srcOrd="1" destOrd="0" presId="urn:microsoft.com/office/officeart/2005/8/layout/cycle1"/>
    <dgm:cxn modelId="{93A73684-003A-42B3-A95E-930104789CD3}" type="presParOf" srcId="{75183322-0E69-40CA-BAFF-FE33DA9A3ED5}" destId="{4EDA2DBF-153B-4E88-8D29-1C46FEE071F6}" srcOrd="2" destOrd="0" presId="urn:microsoft.com/office/officeart/2005/8/layout/cycle1"/>
    <dgm:cxn modelId="{3CA602C2-3493-4674-BED4-F97944C2D66B}" type="presParOf" srcId="{75183322-0E69-40CA-BAFF-FE33DA9A3ED5}" destId="{4BFE2E24-399A-4937-A43D-A5F9285A37CD}" srcOrd="3" destOrd="0" presId="urn:microsoft.com/office/officeart/2005/8/layout/cycle1"/>
    <dgm:cxn modelId="{5C07449D-FB97-495C-AD4B-8CCD9E396DB3}" type="presParOf" srcId="{75183322-0E69-40CA-BAFF-FE33DA9A3ED5}" destId="{655064CD-C96C-4D1D-9E82-8337047492EE}" srcOrd="4" destOrd="0" presId="urn:microsoft.com/office/officeart/2005/8/layout/cycle1"/>
    <dgm:cxn modelId="{8E31D1A6-44AF-4B03-BF27-AF1A1BE7FC67}" type="presParOf" srcId="{75183322-0E69-40CA-BAFF-FE33DA9A3ED5}" destId="{49D4F905-A6D0-4621-ACA7-F06590636F0A}" srcOrd="5" destOrd="0" presId="urn:microsoft.com/office/officeart/2005/8/layout/cycle1"/>
    <dgm:cxn modelId="{95F04DFA-FC75-4CAE-998D-8D50E6DD845A}" type="presParOf" srcId="{75183322-0E69-40CA-BAFF-FE33DA9A3ED5}" destId="{42F4835B-1728-4407-A6DB-CAEE1BA20DE9}" srcOrd="6" destOrd="0" presId="urn:microsoft.com/office/officeart/2005/8/layout/cycle1"/>
    <dgm:cxn modelId="{2E067436-0C13-432C-8DD1-E7C5F29D272D}" type="presParOf" srcId="{75183322-0E69-40CA-BAFF-FE33DA9A3ED5}" destId="{E2D37642-1553-4CE3-AEBB-3F462BEE36DE}" srcOrd="7" destOrd="0" presId="urn:microsoft.com/office/officeart/2005/8/layout/cycle1"/>
    <dgm:cxn modelId="{694E996A-33A1-40CC-AB8F-8497911E1EE2}" type="presParOf" srcId="{75183322-0E69-40CA-BAFF-FE33DA9A3ED5}" destId="{C9FA44FC-1CD0-4C1A-8A0D-186E1D34070D}" srcOrd="8" destOrd="0" presId="urn:microsoft.com/office/officeart/2005/8/layout/cycle1"/>
    <dgm:cxn modelId="{1B06990E-D521-444B-A572-E0ECFA10C695}" type="presParOf" srcId="{75183322-0E69-40CA-BAFF-FE33DA9A3ED5}" destId="{928446D3-80E7-4CE0-BA18-E924C9695BF1}" srcOrd="9" destOrd="0" presId="urn:microsoft.com/office/officeart/2005/8/layout/cycle1"/>
    <dgm:cxn modelId="{B7BE24F9-CB12-4E43-AB37-588C76834FD4}" type="presParOf" srcId="{75183322-0E69-40CA-BAFF-FE33DA9A3ED5}" destId="{360FA1C2-BADC-4718-AB77-0A739651524D}" srcOrd="10" destOrd="0" presId="urn:microsoft.com/office/officeart/2005/8/layout/cycle1"/>
    <dgm:cxn modelId="{E817EF7A-1438-4A38-BBF9-EDEE5E5D704D}" type="presParOf" srcId="{75183322-0E69-40CA-BAFF-FE33DA9A3ED5}" destId="{90C255EB-EB8B-42FB-8CCD-B6A5092FCDB9}" srcOrd="11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C9195-8BDA-4429-B463-FCE9A556C2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DB50E5D-BE4F-47B3-9035-DF5F6036BD1B}">
      <dgm:prSet phldrT="[Текст]"/>
      <dgm:spPr/>
      <dgm:t>
        <a:bodyPr/>
        <a:lstStyle/>
        <a:p>
          <a:r>
            <a:rPr lang="en-US" dirty="0" smtClean="0"/>
            <a:t>Macroeconomics (Cycles theory )</a:t>
          </a:r>
          <a:endParaRPr lang="ru-RU" dirty="0"/>
        </a:p>
      </dgm:t>
    </dgm:pt>
    <dgm:pt modelId="{E60D7599-B11F-4B78-B984-4AE3ADB3A284}" type="parTrans" cxnId="{226AD2CE-36FD-4056-B12D-571BBAD6A640}">
      <dgm:prSet/>
      <dgm:spPr/>
      <dgm:t>
        <a:bodyPr/>
        <a:lstStyle/>
        <a:p>
          <a:endParaRPr lang="ru-RU"/>
        </a:p>
      </dgm:t>
    </dgm:pt>
    <dgm:pt modelId="{27FCED27-1C89-4EF7-871D-107A4BB65BD9}" type="sibTrans" cxnId="{226AD2CE-36FD-4056-B12D-571BBAD6A640}">
      <dgm:prSet/>
      <dgm:spPr/>
      <dgm:t>
        <a:bodyPr/>
        <a:lstStyle/>
        <a:p>
          <a:endParaRPr lang="ru-RU"/>
        </a:p>
      </dgm:t>
    </dgm:pt>
    <dgm:pt modelId="{0223AF71-0697-4213-8EBB-870EBCB10BEE}">
      <dgm:prSet phldrT="[Текст]"/>
      <dgm:spPr/>
      <dgm:t>
        <a:bodyPr/>
        <a:lstStyle/>
        <a:p>
          <a:r>
            <a:rPr lang="en-US" dirty="0" smtClean="0"/>
            <a:t>SOM theories (service management)</a:t>
          </a:r>
          <a:endParaRPr lang="ru-RU" dirty="0"/>
        </a:p>
      </dgm:t>
    </dgm:pt>
    <dgm:pt modelId="{AA0350AC-8B4A-4B1B-8D69-7FB5910932D4}" type="parTrans" cxnId="{8AA9ED9A-76FB-4845-89C5-BA5F92B753C1}">
      <dgm:prSet/>
      <dgm:spPr/>
      <dgm:t>
        <a:bodyPr/>
        <a:lstStyle/>
        <a:p>
          <a:endParaRPr lang="ru-RU"/>
        </a:p>
      </dgm:t>
    </dgm:pt>
    <dgm:pt modelId="{E130C0CB-6AA5-4996-819F-964B853ED382}" type="sibTrans" cxnId="{8AA9ED9A-76FB-4845-89C5-BA5F92B753C1}">
      <dgm:prSet/>
      <dgm:spPr/>
      <dgm:t>
        <a:bodyPr/>
        <a:lstStyle/>
        <a:p>
          <a:endParaRPr lang="ru-RU"/>
        </a:p>
      </dgm:t>
    </dgm:pt>
    <dgm:pt modelId="{70A49DE0-F136-4EC1-8DED-DEFD49E5494E}">
      <dgm:prSet phldrT="[Текст]"/>
      <dgm:spPr/>
      <dgm:t>
        <a:bodyPr/>
        <a:lstStyle/>
        <a:p>
          <a:r>
            <a:rPr lang="en-US" dirty="0" smtClean="0"/>
            <a:t>Event management</a:t>
          </a:r>
          <a:endParaRPr lang="ru-RU" dirty="0"/>
        </a:p>
      </dgm:t>
    </dgm:pt>
    <dgm:pt modelId="{71BAE179-1EF5-4E7E-A06D-CBEDAF332D26}" type="parTrans" cxnId="{64998CCD-6C1D-408F-B210-F37CC6763812}">
      <dgm:prSet/>
      <dgm:spPr/>
      <dgm:t>
        <a:bodyPr/>
        <a:lstStyle/>
        <a:p>
          <a:endParaRPr lang="ru-RU"/>
        </a:p>
      </dgm:t>
    </dgm:pt>
    <dgm:pt modelId="{541578F0-B4E6-48E3-8D33-B68AD374C931}" type="sibTrans" cxnId="{64998CCD-6C1D-408F-B210-F37CC6763812}">
      <dgm:prSet/>
      <dgm:spPr/>
      <dgm:t>
        <a:bodyPr/>
        <a:lstStyle/>
        <a:p>
          <a:endParaRPr lang="ru-RU"/>
        </a:p>
      </dgm:t>
    </dgm:pt>
    <dgm:pt modelId="{BA5C6B37-AC6B-41ED-A770-795485460FB4}" type="pres">
      <dgm:prSet presAssocID="{4A4C9195-8BDA-4429-B463-FCE9A556C2C1}" presName="compositeShape" presStyleCnt="0">
        <dgm:presLayoutVars>
          <dgm:chMax val="7"/>
          <dgm:dir/>
          <dgm:resizeHandles val="exact"/>
        </dgm:presLayoutVars>
      </dgm:prSet>
      <dgm:spPr/>
    </dgm:pt>
    <dgm:pt modelId="{519B893B-6A10-43B2-BBDF-2E11B49048C6}" type="pres">
      <dgm:prSet presAssocID="{ADB50E5D-BE4F-47B3-9035-DF5F6036BD1B}" presName="circ1" presStyleLbl="vennNode1" presStyleIdx="0" presStyleCnt="3"/>
      <dgm:spPr/>
      <dgm:t>
        <a:bodyPr/>
        <a:lstStyle/>
        <a:p>
          <a:endParaRPr lang="ru-RU"/>
        </a:p>
      </dgm:t>
    </dgm:pt>
    <dgm:pt modelId="{2274FC14-5280-457C-A497-8B72F0D648ED}" type="pres">
      <dgm:prSet presAssocID="{ADB50E5D-BE4F-47B3-9035-DF5F6036BD1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D4E7-0540-40FA-888E-13B3D8F4D77C}" type="pres">
      <dgm:prSet presAssocID="{0223AF71-0697-4213-8EBB-870EBCB10BEE}" presName="circ2" presStyleLbl="vennNode1" presStyleIdx="1" presStyleCnt="3"/>
      <dgm:spPr/>
      <dgm:t>
        <a:bodyPr/>
        <a:lstStyle/>
        <a:p>
          <a:endParaRPr lang="ru-RU"/>
        </a:p>
      </dgm:t>
    </dgm:pt>
    <dgm:pt modelId="{C58286B3-02AC-4597-8DBC-717006222CED}" type="pres">
      <dgm:prSet presAssocID="{0223AF71-0697-4213-8EBB-870EBCB10B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706A2-6AB8-44A4-8081-7128CA867DE2}" type="pres">
      <dgm:prSet presAssocID="{70A49DE0-F136-4EC1-8DED-DEFD49E5494E}" presName="circ3" presStyleLbl="vennNode1" presStyleIdx="2" presStyleCnt="3"/>
      <dgm:spPr/>
      <dgm:t>
        <a:bodyPr/>
        <a:lstStyle/>
        <a:p>
          <a:endParaRPr lang="ru-RU"/>
        </a:p>
      </dgm:t>
    </dgm:pt>
    <dgm:pt modelId="{9DD6B64A-C7D4-4081-A3A7-C53D91B663FF}" type="pres">
      <dgm:prSet presAssocID="{70A49DE0-F136-4EC1-8DED-DEFD49E549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D50FB-3AF6-498C-902E-F8C9C7231D92}" type="presOf" srcId="{70A49DE0-F136-4EC1-8DED-DEFD49E5494E}" destId="{9DD6B64A-C7D4-4081-A3A7-C53D91B663FF}" srcOrd="1" destOrd="0" presId="urn:microsoft.com/office/officeart/2005/8/layout/venn1"/>
    <dgm:cxn modelId="{0160E6F1-6F24-403D-88B1-9C21F80BD7C0}" type="presOf" srcId="{70A49DE0-F136-4EC1-8DED-DEFD49E5494E}" destId="{489706A2-6AB8-44A4-8081-7128CA867DE2}" srcOrd="0" destOrd="0" presId="urn:microsoft.com/office/officeart/2005/8/layout/venn1"/>
    <dgm:cxn modelId="{9E18585B-AF93-451A-BF7D-AD74D4014A49}" type="presOf" srcId="{ADB50E5D-BE4F-47B3-9035-DF5F6036BD1B}" destId="{2274FC14-5280-457C-A497-8B72F0D648ED}" srcOrd="1" destOrd="0" presId="urn:microsoft.com/office/officeart/2005/8/layout/venn1"/>
    <dgm:cxn modelId="{64998CCD-6C1D-408F-B210-F37CC6763812}" srcId="{4A4C9195-8BDA-4429-B463-FCE9A556C2C1}" destId="{70A49DE0-F136-4EC1-8DED-DEFD49E5494E}" srcOrd="2" destOrd="0" parTransId="{71BAE179-1EF5-4E7E-A06D-CBEDAF332D26}" sibTransId="{541578F0-B4E6-48E3-8D33-B68AD374C931}"/>
    <dgm:cxn modelId="{D7A5A3D9-8C5C-4F7F-ABFB-A340793287D9}" type="presOf" srcId="{ADB50E5D-BE4F-47B3-9035-DF5F6036BD1B}" destId="{519B893B-6A10-43B2-BBDF-2E11B49048C6}" srcOrd="0" destOrd="0" presId="urn:microsoft.com/office/officeart/2005/8/layout/venn1"/>
    <dgm:cxn modelId="{8AA9ED9A-76FB-4845-89C5-BA5F92B753C1}" srcId="{4A4C9195-8BDA-4429-B463-FCE9A556C2C1}" destId="{0223AF71-0697-4213-8EBB-870EBCB10BEE}" srcOrd="1" destOrd="0" parTransId="{AA0350AC-8B4A-4B1B-8D69-7FB5910932D4}" sibTransId="{E130C0CB-6AA5-4996-819F-964B853ED382}"/>
    <dgm:cxn modelId="{868A5170-8569-4E00-AAAD-05656001E293}" type="presOf" srcId="{0223AF71-0697-4213-8EBB-870EBCB10BEE}" destId="{C58286B3-02AC-4597-8DBC-717006222CED}" srcOrd="1" destOrd="0" presId="urn:microsoft.com/office/officeart/2005/8/layout/venn1"/>
    <dgm:cxn modelId="{226AD2CE-36FD-4056-B12D-571BBAD6A640}" srcId="{4A4C9195-8BDA-4429-B463-FCE9A556C2C1}" destId="{ADB50E5D-BE4F-47B3-9035-DF5F6036BD1B}" srcOrd="0" destOrd="0" parTransId="{E60D7599-B11F-4B78-B984-4AE3ADB3A284}" sibTransId="{27FCED27-1C89-4EF7-871D-107A4BB65BD9}"/>
    <dgm:cxn modelId="{BB9A15D6-E922-4B1B-AA3C-BD70DE54CFD0}" type="presOf" srcId="{0223AF71-0697-4213-8EBB-870EBCB10BEE}" destId="{F4D9D4E7-0540-40FA-888E-13B3D8F4D77C}" srcOrd="0" destOrd="0" presId="urn:microsoft.com/office/officeart/2005/8/layout/venn1"/>
    <dgm:cxn modelId="{1DB73438-69AC-4ACD-A4C4-94364EA4FA30}" type="presOf" srcId="{4A4C9195-8BDA-4429-B463-FCE9A556C2C1}" destId="{BA5C6B37-AC6B-41ED-A770-795485460FB4}" srcOrd="0" destOrd="0" presId="urn:microsoft.com/office/officeart/2005/8/layout/venn1"/>
    <dgm:cxn modelId="{A8AA2197-D063-402D-A2B7-964199A21875}" type="presParOf" srcId="{BA5C6B37-AC6B-41ED-A770-795485460FB4}" destId="{519B893B-6A10-43B2-BBDF-2E11B49048C6}" srcOrd="0" destOrd="0" presId="urn:microsoft.com/office/officeart/2005/8/layout/venn1"/>
    <dgm:cxn modelId="{7E42A154-99F5-41FA-8322-D0A4241C9F5B}" type="presParOf" srcId="{BA5C6B37-AC6B-41ED-A770-795485460FB4}" destId="{2274FC14-5280-457C-A497-8B72F0D648ED}" srcOrd="1" destOrd="0" presId="urn:microsoft.com/office/officeart/2005/8/layout/venn1"/>
    <dgm:cxn modelId="{60D32F49-3747-4B90-B890-BCBB26328011}" type="presParOf" srcId="{BA5C6B37-AC6B-41ED-A770-795485460FB4}" destId="{F4D9D4E7-0540-40FA-888E-13B3D8F4D77C}" srcOrd="2" destOrd="0" presId="urn:microsoft.com/office/officeart/2005/8/layout/venn1"/>
    <dgm:cxn modelId="{B16F7416-55B1-4A63-9451-2CFC334D07D6}" type="presParOf" srcId="{BA5C6B37-AC6B-41ED-A770-795485460FB4}" destId="{C58286B3-02AC-4597-8DBC-717006222CED}" srcOrd="3" destOrd="0" presId="urn:microsoft.com/office/officeart/2005/8/layout/venn1"/>
    <dgm:cxn modelId="{0529E4B4-5D3B-4D2D-A567-316AAEFD7BE5}" type="presParOf" srcId="{BA5C6B37-AC6B-41ED-A770-795485460FB4}" destId="{489706A2-6AB8-44A4-8081-7128CA867DE2}" srcOrd="4" destOrd="0" presId="urn:microsoft.com/office/officeart/2005/8/layout/venn1"/>
    <dgm:cxn modelId="{B4E29284-AADE-425A-B068-831FCF71EECB}" type="presParOf" srcId="{BA5C6B37-AC6B-41ED-A770-795485460FB4}" destId="{9DD6B64A-C7D4-4081-A3A7-C53D91B663FF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A38E1-9EF3-405B-BCB9-0E3B4A08B5A1}">
      <dsp:nvSpPr>
        <dsp:cNvPr id="0" name=""/>
        <dsp:cNvSpPr/>
      </dsp:nvSpPr>
      <dsp:spPr>
        <a:xfrm>
          <a:off x="1647239" y="124160"/>
          <a:ext cx="1132251" cy="70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Preparation (pre-activity)</a:t>
          </a:r>
          <a:endParaRPr lang="ru-RU" sz="1600" kern="1200" dirty="0"/>
        </a:p>
      </dsp:txBody>
      <dsp:txXfrm>
        <a:off x="1647239" y="124160"/>
        <a:ext cx="1132251" cy="706458"/>
      </dsp:txXfrm>
    </dsp:sp>
    <dsp:sp modelId="{4EDA2DBF-153B-4E88-8D29-1C46FEE071F6}">
      <dsp:nvSpPr>
        <dsp:cNvPr id="0" name=""/>
        <dsp:cNvSpPr/>
      </dsp:nvSpPr>
      <dsp:spPr>
        <a:xfrm>
          <a:off x="300156" y="18957"/>
          <a:ext cx="2399225" cy="2399225"/>
        </a:xfrm>
        <a:prstGeom prst="circularArrow">
          <a:avLst>
            <a:gd name="adj1" fmla="val 6899"/>
            <a:gd name="adj2" fmla="val 465089"/>
            <a:gd name="adj3" fmla="val 439444"/>
            <a:gd name="adj4" fmla="val 20259117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064CD-C96C-4D1D-9E82-8337047492EE}">
      <dsp:nvSpPr>
        <dsp:cNvPr id="0" name=""/>
        <dsp:cNvSpPr/>
      </dsp:nvSpPr>
      <dsp:spPr>
        <a:xfrm>
          <a:off x="1553868" y="1483943"/>
          <a:ext cx="1485200" cy="72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Mobilization (activity)</a:t>
          </a:r>
        </a:p>
      </dsp:txBody>
      <dsp:txXfrm>
        <a:off x="1553868" y="1483943"/>
        <a:ext cx="1485200" cy="726133"/>
      </dsp:txXfrm>
    </dsp:sp>
    <dsp:sp modelId="{49D4F905-A6D0-4621-ACA7-F06590636F0A}">
      <dsp:nvSpPr>
        <dsp:cNvPr id="0" name=""/>
        <dsp:cNvSpPr/>
      </dsp:nvSpPr>
      <dsp:spPr>
        <a:xfrm>
          <a:off x="322546" y="6443"/>
          <a:ext cx="2399225" cy="2399225"/>
        </a:xfrm>
        <a:prstGeom prst="circularArrow">
          <a:avLst>
            <a:gd name="adj1" fmla="val 6899"/>
            <a:gd name="adj2" fmla="val 465089"/>
            <a:gd name="adj3" fmla="val 5549723"/>
            <a:gd name="adj4" fmla="val 4785030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37642-1553-4CE3-AEBB-3F462BEE36DE}">
      <dsp:nvSpPr>
        <dsp:cNvPr id="0" name=""/>
        <dsp:cNvSpPr/>
      </dsp:nvSpPr>
      <dsp:spPr>
        <a:xfrm>
          <a:off x="0" y="1449584"/>
          <a:ext cx="1374669" cy="7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Decline (post-activity)</a:t>
          </a:r>
        </a:p>
      </dsp:txBody>
      <dsp:txXfrm>
        <a:off x="0" y="1449584"/>
        <a:ext cx="1374669" cy="760501"/>
      </dsp:txXfrm>
    </dsp:sp>
    <dsp:sp modelId="{C9FA44FC-1CD0-4C1A-8A0D-186E1D34070D}">
      <dsp:nvSpPr>
        <dsp:cNvPr id="0" name=""/>
        <dsp:cNvSpPr/>
      </dsp:nvSpPr>
      <dsp:spPr>
        <a:xfrm>
          <a:off x="219258" y="-194854"/>
          <a:ext cx="2399225" cy="2399225"/>
        </a:xfrm>
        <a:prstGeom prst="circularArrow">
          <a:avLst>
            <a:gd name="adj1" fmla="val 6899"/>
            <a:gd name="adj2" fmla="val 465089"/>
            <a:gd name="adj3" fmla="val 10765740"/>
            <a:gd name="adj4" fmla="val 9249161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FA1C2-BADC-4718-AB77-0A739651524D}">
      <dsp:nvSpPr>
        <dsp:cNvPr id="0" name=""/>
        <dsp:cNvSpPr/>
      </dsp:nvSpPr>
      <dsp:spPr>
        <a:xfrm>
          <a:off x="0" y="140192"/>
          <a:ext cx="1189265" cy="73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Hibernation</a:t>
          </a:r>
          <a:r>
            <a:rPr lang="ru-RU" sz="1600" kern="1200" dirty="0" smtClean="0"/>
            <a:t> </a:t>
          </a:r>
          <a:r>
            <a:rPr lang="en-US" sz="1600" kern="1200" dirty="0" smtClean="0"/>
            <a:t>(non-activity)</a:t>
          </a:r>
        </a:p>
      </dsp:txBody>
      <dsp:txXfrm>
        <a:off x="0" y="140192"/>
        <a:ext cx="1189265" cy="737032"/>
      </dsp:txXfrm>
    </dsp:sp>
    <dsp:sp modelId="{90C255EB-EB8B-42FB-8CCD-B6A5092FCDB9}">
      <dsp:nvSpPr>
        <dsp:cNvPr id="0" name=""/>
        <dsp:cNvSpPr/>
      </dsp:nvSpPr>
      <dsp:spPr>
        <a:xfrm>
          <a:off x="81249" y="-56915"/>
          <a:ext cx="2399225" cy="2399225"/>
        </a:xfrm>
        <a:prstGeom prst="circularArrow">
          <a:avLst>
            <a:gd name="adj1" fmla="val 6899"/>
            <a:gd name="adj2" fmla="val 465089"/>
            <a:gd name="adj3" fmla="val 16997557"/>
            <a:gd name="adj4" fmla="val 15556937"/>
            <a:gd name="adj5" fmla="val 8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893B-6A10-43B2-BBDF-2E11B49048C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Macroeconomics (Cycles theory )</a:t>
          </a:r>
          <a:endParaRPr lang="ru-RU" sz="2000" kern="1200" dirty="0"/>
        </a:p>
      </dsp:txBody>
      <dsp:txXfrm>
        <a:off x="2153920" y="477519"/>
        <a:ext cx="1788160" cy="1097280"/>
      </dsp:txXfrm>
    </dsp:sp>
    <dsp:sp modelId="{F4D9D4E7-0540-40FA-888E-13B3D8F4D77C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SOM theories (service management)</a:t>
          </a:r>
          <a:endParaRPr lang="ru-RU" sz="2000" kern="1200" dirty="0"/>
        </a:p>
      </dsp:txBody>
      <dsp:txXfrm>
        <a:off x="3454400" y="2204720"/>
        <a:ext cx="1463040" cy="1341120"/>
      </dsp:txXfrm>
    </dsp:sp>
    <dsp:sp modelId="{489706A2-6AB8-44A4-8081-7128CA867DE2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Event management</a:t>
          </a:r>
          <a:endParaRPr lang="ru-RU" sz="20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A4E4D-DD8C-4B03-9300-B8D6A168E4D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C24C-EF9B-475F-AF8A-026CDD233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69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68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59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05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49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67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DC24C-EF9B-475F-AF8A-026CDD23315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3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.elkanov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reatescapepublishing.com/calendar-best-shoulder-season-destina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PULSATING </a:t>
            </a:r>
            <a:r>
              <a:rPr lang="en-US" b="1" dirty="0" smtClean="0"/>
              <a:t>EFFECT INFLUENCE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Elkanova Elena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Higher </a:t>
            </a:r>
            <a:r>
              <a:rPr lang="tr-TR" dirty="0">
                <a:solidFill>
                  <a:schemeClr val="tx1"/>
                </a:solidFill>
              </a:rPr>
              <a:t>School of </a:t>
            </a:r>
            <a:r>
              <a:rPr lang="tr-TR" dirty="0" smtClean="0">
                <a:solidFill>
                  <a:schemeClr val="tx1"/>
                </a:solidFill>
              </a:rPr>
              <a:t>Economics,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Saint-Petersburg</a:t>
            </a:r>
            <a:r>
              <a:rPr lang="tr-TR" dirty="0">
                <a:solidFill>
                  <a:schemeClr val="tx1"/>
                </a:solidFill>
              </a:rPr>
              <a:t>, Russia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  <a:hlinkClick r:id="rId2"/>
              </a:rPr>
              <a:t>elen.elkanova@gmail.com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4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pulsating effect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28800"/>
            <a:ext cx="8643998" cy="52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Pulsating effect influence on:</a:t>
            </a:r>
          </a:p>
          <a:p>
            <a:pPr marL="0" indent="0" algn="just"/>
            <a:r>
              <a:rPr lang="en-US" sz="2400" dirty="0" smtClean="0"/>
              <a:t> planning;</a:t>
            </a:r>
          </a:p>
          <a:p>
            <a:pPr marL="0" indent="0" algn="just"/>
            <a:r>
              <a:rPr lang="en-US" sz="2400" dirty="0" smtClean="0"/>
              <a:t> marketing policy;</a:t>
            </a:r>
          </a:p>
          <a:p>
            <a:pPr marL="0" indent="0" algn="just"/>
            <a:r>
              <a:rPr lang="en-US" sz="2400" dirty="0" smtClean="0"/>
              <a:t> financial policy;</a:t>
            </a:r>
          </a:p>
          <a:p>
            <a:pPr marL="0" indent="0" algn="just"/>
            <a:r>
              <a:rPr lang="en-US" sz="2400" dirty="0" smtClean="0"/>
              <a:t> organizational structure;</a:t>
            </a:r>
          </a:p>
          <a:p>
            <a:pPr marL="0" indent="0" algn="just"/>
            <a:r>
              <a:rPr lang="en-US" sz="2400" dirty="0" smtClean="0"/>
              <a:t> procurement;</a:t>
            </a:r>
          </a:p>
          <a:p>
            <a:pPr marL="0" indent="0" algn="just"/>
            <a:r>
              <a:rPr lang="en-US" sz="2400" dirty="0" smtClean="0"/>
              <a:t> capacity (facility, material resources);</a:t>
            </a:r>
          </a:p>
          <a:p>
            <a:pPr marL="0" indent="0" algn="just"/>
            <a:r>
              <a:rPr lang="en-US" sz="2400" dirty="0" smtClean="0"/>
              <a:t> human resources.</a:t>
            </a:r>
          </a:p>
          <a:p>
            <a:pPr marL="0" indent="0" algn="just"/>
            <a:endParaRPr lang="en-US" sz="2400" dirty="0" smtClean="0"/>
          </a:p>
          <a:p>
            <a:pPr algn="just"/>
            <a:r>
              <a:rPr lang="en-US" sz="2400" dirty="0" smtClean="0"/>
              <a:t>HRM in sports events (C. Hanlon; 2002)</a:t>
            </a:r>
          </a:p>
          <a:p>
            <a:pPr algn="just"/>
            <a:r>
              <a:rPr lang="en-US" sz="2400" dirty="0" smtClean="0"/>
              <a:t>HRM in festivals: 2014 - event </a:t>
            </a:r>
            <a:r>
              <a:rPr lang="en-US" sz="2400" dirty="0"/>
              <a:t>industry in </a:t>
            </a:r>
            <a:r>
              <a:rPr lang="en-US" sz="2400" dirty="0" smtClean="0"/>
              <a:t>Saint-Petersburg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418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en-US" dirty="0" smtClean="0"/>
              <a:t>Organizational structure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/>
              <a:t>Flexible adaptive organizational structure ; Complex </a:t>
            </a:r>
            <a:r>
              <a:rPr lang="en-US" sz="2800" dirty="0"/>
              <a:t>structural </a:t>
            </a:r>
            <a:r>
              <a:rPr lang="en-US" sz="2800" dirty="0" smtClean="0"/>
              <a:t>arrangement, not stable</a:t>
            </a:r>
          </a:p>
          <a:p>
            <a:pPr algn="just"/>
            <a:r>
              <a:rPr lang="en-US" sz="2800" dirty="0" smtClean="0"/>
              <a:t>Reorganization implies:</a:t>
            </a:r>
          </a:p>
          <a:p>
            <a:pPr lvl="1" algn="just"/>
            <a:r>
              <a:rPr lang="en-US" dirty="0" smtClean="0"/>
              <a:t>Inflows &amp; outflows of employees</a:t>
            </a:r>
          </a:p>
          <a:p>
            <a:pPr lvl="1" algn="just"/>
            <a:r>
              <a:rPr lang="en-US" dirty="0" smtClean="0"/>
              <a:t>Movement from centralization to decentralization and back</a:t>
            </a:r>
          </a:p>
          <a:p>
            <a:pPr lvl="1" algn="just"/>
            <a:endParaRPr lang="ru-RU" dirty="0" smtClean="0"/>
          </a:p>
          <a:p>
            <a:pPr algn="just"/>
            <a:r>
              <a:rPr lang="en-US" sz="2800" dirty="0"/>
              <a:t>Degree of differentiation: horizontal and vertical - to accommodate fulltime, outsource and seasonal personnel.</a:t>
            </a:r>
          </a:p>
          <a:p>
            <a:pPr algn="just"/>
            <a:endParaRPr lang="ru-RU" sz="2800" dirty="0" smtClean="0"/>
          </a:p>
          <a:p>
            <a:pPr algn="just"/>
            <a:r>
              <a:rPr lang="en-US" sz="2800" dirty="0"/>
              <a:t>Decision-making process</a:t>
            </a:r>
            <a:r>
              <a:rPr lang="en-US" sz="2800" dirty="0" smtClean="0"/>
              <a:t>: centralized </a:t>
            </a:r>
            <a:r>
              <a:rPr lang="en-US" sz="2800" dirty="0"/>
              <a:t>- for major decision making throughout the </a:t>
            </a:r>
            <a:r>
              <a:rPr lang="en-US" sz="2800" dirty="0" smtClean="0"/>
              <a:t>year; decentralized </a:t>
            </a:r>
            <a:r>
              <a:rPr lang="en-US" sz="2800" dirty="0"/>
              <a:t>– preparation and mobilization stages </a:t>
            </a:r>
          </a:p>
          <a:p>
            <a:pPr algn="just"/>
            <a:endParaRPr lang="ru-RU" sz="2800" dirty="0"/>
          </a:p>
          <a:p>
            <a:pPr algn="just"/>
            <a:r>
              <a:rPr lang="en-US" sz="2800" dirty="0"/>
              <a:t>Formalization:</a:t>
            </a:r>
          </a:p>
          <a:p>
            <a:pPr marL="0" indent="0" algn="just">
              <a:buNone/>
            </a:pPr>
            <a:r>
              <a:rPr lang="en-US" sz="2800" dirty="0"/>
              <a:t>This is due to the number and variety of personnel arriving and departing at different times, all of whom require immediate information on various issues</a:t>
            </a:r>
            <a:r>
              <a:rPr lang="en-US" sz="2800" dirty="0" smtClean="0"/>
              <a:t>. Formalization </a:t>
            </a:r>
            <a:r>
              <a:rPr lang="en-US" sz="2800" dirty="0"/>
              <a:t>requires the increased use of mechanisms such as rules, job descriptions, detailed policies and procedures.</a:t>
            </a:r>
            <a:endParaRPr lang="ru-RU" sz="2800" dirty="0"/>
          </a:p>
          <a:p>
            <a:pPr marL="0" indent="0" algn="r">
              <a:buNone/>
            </a:pPr>
            <a:r>
              <a:rPr lang="en-US" sz="2800" dirty="0" smtClean="0"/>
              <a:t>[Hanlon,</a:t>
            </a:r>
            <a:r>
              <a:rPr lang="ru-RU" sz="2800" dirty="0" smtClean="0"/>
              <a:t> 2002</a:t>
            </a:r>
            <a:r>
              <a:rPr lang="en-US" sz="2800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16" y="13645"/>
            <a:ext cx="9145016" cy="7499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Organizational structure change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3843"/>
            <a:ext cx="7632848" cy="4200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5103"/>
            <a:ext cx="7871044" cy="5256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4110"/>
            <a:ext cx="7871044" cy="6417506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254981" y="2060848"/>
            <a:ext cx="180020" cy="4536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Overcoming seasonality/pulsating effect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Country/city level:</a:t>
            </a:r>
          </a:p>
          <a:p>
            <a:pPr algn="just"/>
            <a:r>
              <a:rPr lang="en-US" dirty="0" smtClean="0"/>
              <a:t>Destination image</a:t>
            </a:r>
          </a:p>
          <a:p>
            <a:pPr algn="just"/>
            <a:r>
              <a:rPr lang="en-US" dirty="0" smtClean="0"/>
              <a:t>Marketing tools (differential pricing and taxation; providing new attractions </a:t>
            </a:r>
            <a:r>
              <a:rPr lang="en-US" dirty="0" err="1" smtClean="0"/>
              <a:t>andevents</a:t>
            </a:r>
            <a:r>
              <a:rPr lang="en-US" dirty="0" smtClean="0"/>
              <a:t>; diversification; trying to lengthen the main season or establishing additional seasons; encouraging the staggering of holidays; encouraging domestic tourism in off-seasons) </a:t>
            </a:r>
          </a:p>
          <a:p>
            <a:pPr algn="just"/>
            <a:r>
              <a:rPr lang="en-US" dirty="0" smtClean="0"/>
              <a:t>Off-peak events (J. Connell, S.J. Page &amp; D. Meyer)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Organizational level:</a:t>
            </a:r>
          </a:p>
          <a:p>
            <a:pPr algn="just"/>
            <a:r>
              <a:rPr lang="en-US" dirty="0" smtClean="0"/>
              <a:t>Pricing strategies</a:t>
            </a:r>
          </a:p>
          <a:p>
            <a:pPr algn="just"/>
            <a:r>
              <a:rPr lang="en-US" dirty="0" smtClean="0"/>
              <a:t>Wind down</a:t>
            </a:r>
          </a:p>
          <a:p>
            <a:pPr algn="just"/>
            <a:r>
              <a:rPr lang="en-US" dirty="0" smtClean="0"/>
              <a:t>Diversify services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5420555" cy="3615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160" y="945390"/>
            <a:ext cx="7612360" cy="5075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3705066"/>
            <a:ext cx="5544616" cy="3699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7610"/>
            <a:ext cx="406794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Norway Park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35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712"/>
            <a:ext cx="4635948" cy="30858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85" y="0"/>
            <a:ext cx="52856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3" y="3717032"/>
            <a:ext cx="4710526" cy="3477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966284" cy="836712"/>
          </a:xfrm>
        </p:spPr>
        <p:txBody>
          <a:bodyPr>
            <a:normAutofit/>
          </a:bodyPr>
          <a:lstStyle/>
          <a:p>
            <a:r>
              <a:rPr lang="en-US" dirty="0" err="1" smtClean="0"/>
              <a:t>Divo</a:t>
            </a:r>
            <a:r>
              <a:rPr lang="en-US" dirty="0" smtClean="0"/>
              <a:t> </a:t>
            </a:r>
            <a:r>
              <a:rPr lang="en-US" dirty="0" err="1" smtClean="0"/>
              <a:t>ostrov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2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77" y="2936782"/>
            <a:ext cx="5876962" cy="392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-46091"/>
            <a:ext cx="6585177" cy="439375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8960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57" y="3049936"/>
            <a:ext cx="5753100" cy="3838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3429977" cy="2852936"/>
          </a:xfrm>
        </p:spPr>
        <p:txBody>
          <a:bodyPr>
            <a:normAutofit/>
          </a:bodyPr>
          <a:lstStyle/>
          <a:p>
            <a:r>
              <a:rPr lang="en-US" dirty="0" smtClean="0"/>
              <a:t>Street art museum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0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6108"/>
            <a:ext cx="6753741" cy="422109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10" y="1549824"/>
            <a:ext cx="5972690" cy="3976554"/>
          </a:xfrm>
        </p:spPr>
      </p:pic>
      <p:pic>
        <p:nvPicPr>
          <p:cNvPr id="1026" name="Picture 2" descr="http://www.peterburg.ru/sites/default/files/styles/800/public/gornolizhnie-skloni-spb-1.jpg?itok=gXsgY0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38101"/>
            <a:ext cx="5959136" cy="3352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7109" y="0"/>
            <a:ext cx="3506891" cy="1772816"/>
          </a:xfrm>
        </p:spPr>
        <p:txBody>
          <a:bodyPr/>
          <a:lstStyle/>
          <a:p>
            <a:r>
              <a:rPr lang="en-US" dirty="0" smtClean="0"/>
              <a:t>Ski resort IGORA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32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32689"/>
            <a:ext cx="5804880" cy="3857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5256584" cy="39260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0" y="0"/>
            <a:ext cx="7239000" cy="347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7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down / Diversify </a:t>
            </a:r>
            <a:r>
              <a:rPr lang="en-US" dirty="0" smtClean="0"/>
              <a:t>services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en-US" dirty="0" smtClean="0"/>
              <a:t>Was is the best decision?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1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www.liberatedstocktrader.com/wp-content/uploads/Cyc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" y="4370"/>
            <a:ext cx="8762108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renses.ie/wp-content/uploads/2010/04/KONDRATIEV_wave_theor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02" y="205433"/>
            <a:ext cx="5328592" cy="3108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merica.pink/images/7/9/6/0/8/3/en/1-business-cyc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9137"/>
            <a:ext cx="4229100" cy="3190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1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Events and seasonal industries study from new perspective</a:t>
            </a:r>
          </a:p>
          <a:p>
            <a:r>
              <a:rPr lang="en-US" dirty="0" smtClean="0"/>
              <a:t>Seasonality, capacity planning, demand decline – issues widely discussed in academic and business areas</a:t>
            </a:r>
          </a:p>
          <a:p>
            <a:r>
              <a:rPr lang="en-US" dirty="0" smtClean="0"/>
              <a:t>Academic contribution - </a:t>
            </a:r>
            <a:r>
              <a:rPr lang="en-US" dirty="0"/>
              <a:t>Service operations </a:t>
            </a:r>
            <a:r>
              <a:rPr lang="en-US" dirty="0" smtClean="0"/>
              <a:t>management development; results </a:t>
            </a:r>
            <a:r>
              <a:rPr lang="en-US" dirty="0"/>
              <a:t>may be used in other fields of studies</a:t>
            </a:r>
          </a:p>
          <a:p>
            <a:endParaRPr lang="en-US" dirty="0" smtClean="0"/>
          </a:p>
          <a:p>
            <a:r>
              <a:rPr lang="en-US" dirty="0"/>
              <a:t>Practical </a:t>
            </a:r>
            <a:r>
              <a:rPr lang="en-US" dirty="0" smtClean="0"/>
              <a:t>implications – recommendations for different stages; new model </a:t>
            </a:r>
            <a:r>
              <a:rPr lang="en-US" dirty="0"/>
              <a:t>of </a:t>
            </a:r>
            <a:r>
              <a:rPr lang="en-US" dirty="0" smtClean="0"/>
              <a:t>functioning (in terms of limited resources); strategies </a:t>
            </a:r>
            <a:r>
              <a:rPr lang="en-US" dirty="0"/>
              <a:t>to overcome </a:t>
            </a:r>
            <a:r>
              <a:rPr lang="en-US" dirty="0" smtClean="0"/>
              <a:t>hibernation stage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dirty="0" smtClean="0"/>
              <a:t>further research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en-US" sz="2800" dirty="0" smtClean="0"/>
              <a:t>Purpose – to develop theory on pulsating organizations.</a:t>
            </a:r>
          </a:p>
          <a:p>
            <a:r>
              <a:rPr lang="en-US" sz="2800" dirty="0" smtClean="0"/>
              <a:t>Objectives: to describe real cases of pulsating organizations; make a set of practices (recommendations).</a:t>
            </a:r>
          </a:p>
          <a:p>
            <a:r>
              <a:rPr lang="en-US" sz="2800" dirty="0" smtClean="0"/>
              <a:t>Grounded theory </a:t>
            </a:r>
          </a:p>
          <a:p>
            <a:r>
              <a:rPr lang="en-US" sz="2800" dirty="0" smtClean="0"/>
              <a:t>RQ: How different stages are managed? How pulsating nature influence managerial practices?</a:t>
            </a:r>
          </a:p>
          <a:p>
            <a:r>
              <a:rPr lang="en-US" sz="2800" dirty="0" smtClean="0"/>
              <a:t>Hypothesis: The managerial aspects and procedures vary from stage to stage. </a:t>
            </a:r>
          </a:p>
          <a:p>
            <a:r>
              <a:rPr lang="en-US" sz="2800" dirty="0" smtClean="0"/>
              <a:t>Hypothesis: Service design model depends on unique characteristics of pulsating organization.</a:t>
            </a:r>
          </a:p>
          <a:p>
            <a:r>
              <a:rPr lang="en-US" sz="2800" dirty="0" smtClean="0"/>
              <a:t>Study design:</a:t>
            </a:r>
          </a:p>
          <a:p>
            <a:pPr marL="0" indent="0">
              <a:buNone/>
            </a:pPr>
            <a:r>
              <a:rPr lang="en-US" sz="2800" dirty="0" smtClean="0"/>
              <a:t>Triangulation method: secondary data research, interviews, questionnaires; measuring strategies; KPI (?)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009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kidcyber.com.au/wp-content/uploads/2014/12/seasonsfou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-1251520"/>
            <a:ext cx="8532440" cy="8532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298" y="188639"/>
            <a:ext cx="8229600" cy="122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Thank you!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2559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In statistics, time series data is data collected at regular intervals. When there are patterns that repeat over known, fixed periods of </a:t>
            </a:r>
            <a:r>
              <a:rPr lang="en-US" dirty="0" smtClean="0"/>
              <a:t>time</a:t>
            </a:r>
            <a:r>
              <a:rPr lang="en-US" dirty="0"/>
              <a:t> within the data set it is considered to </a:t>
            </a:r>
            <a:r>
              <a:rPr lang="en-US" dirty="0" smtClean="0"/>
              <a:t>be </a:t>
            </a:r>
            <a:r>
              <a:rPr lang="en-US" b="1" dirty="0" smtClean="0"/>
              <a:t>seasonality</a:t>
            </a:r>
            <a:r>
              <a:rPr lang="en-US" dirty="0"/>
              <a:t>, </a:t>
            </a:r>
            <a:r>
              <a:rPr lang="en-US" b="1" dirty="0"/>
              <a:t>seasonal variation</a:t>
            </a:r>
            <a:r>
              <a:rPr lang="en-US" dirty="0"/>
              <a:t>, </a:t>
            </a:r>
            <a:r>
              <a:rPr lang="en-US" b="1" dirty="0"/>
              <a:t>periodic variation</a:t>
            </a:r>
            <a:r>
              <a:rPr lang="en-US" dirty="0"/>
              <a:t>, or </a:t>
            </a:r>
            <a:r>
              <a:rPr lang="en-US" b="1" dirty="0"/>
              <a:t>periodic fluctuations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consumption </a:t>
            </a:r>
            <a:r>
              <a:rPr lang="en-US" dirty="0"/>
              <a:t>seasonality (Boffa F., Succurro M., 2012; Butler R. W., 1994; Connell J. et al., 2015; </a:t>
            </a:r>
            <a:r>
              <a:rPr lang="en-US" dirty="0" err="1"/>
              <a:t>Higham</a:t>
            </a:r>
            <a:r>
              <a:rPr lang="en-US" dirty="0"/>
              <a:t> J.&amp; </a:t>
            </a:r>
            <a:r>
              <a:rPr lang="en-US" dirty="0" err="1"/>
              <a:t>Hinch</a:t>
            </a:r>
            <a:r>
              <a:rPr lang="en-US" dirty="0"/>
              <a:t> T., 2002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may </a:t>
            </a:r>
            <a:r>
              <a:rPr lang="en-US" dirty="0"/>
              <a:t>be caused by various </a:t>
            </a:r>
            <a:r>
              <a:rPr lang="en-US" dirty="0" smtClean="0"/>
              <a:t>factors (way of life, vacation time, school holidays, weather, habits</a:t>
            </a:r>
            <a:r>
              <a:rPr lang="en-US" dirty="0"/>
              <a:t>, </a:t>
            </a:r>
            <a:r>
              <a:rPr lang="en-US" dirty="0" smtClean="0"/>
              <a:t>preferences,</a:t>
            </a:r>
            <a:r>
              <a:rPr lang="ru-RU" dirty="0" smtClean="0"/>
              <a:t> </a:t>
            </a:r>
            <a:r>
              <a:rPr lang="en-US" dirty="0" smtClean="0"/>
              <a:t>certain seasonal activities)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summer peaking problem (overseas visitors)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64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chart of the best shoulder season </a:t>
            </a:r>
            <a:r>
              <a:rPr lang="en-US" dirty="0" smtClean="0"/>
              <a:t>destinations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733" y="6237312"/>
            <a:ext cx="8229600" cy="4649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https://www.greatescapepublishing.com/calendar-best-shoulder-season-destinations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greatescapepublishing.com/wp-content/uploads/thephotographerslife/wp-content/media/2014/12/1501-MapInfograph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" y="1700808"/>
            <a:ext cx="9021017" cy="4049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0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016"/>
            <a:ext cx="4034488" cy="4525963"/>
          </a:xfrm>
        </p:spPr>
      </p:pic>
      <p:pic>
        <p:nvPicPr>
          <p:cNvPr id="3074" name="Picture 2" descr="http://images.teamsugar.com/files/upl0/10/104165/13_2008/summerairf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69" y="2492896"/>
            <a:ext cx="4896544" cy="3248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9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en-US" dirty="0" smtClean="0"/>
              <a:t>Pulsating effect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Seasonal cycle                                Organizational cycle </a:t>
            </a:r>
          </a:p>
          <a:p>
            <a:pPr algn="just"/>
            <a:r>
              <a:rPr lang="en-US" dirty="0" smtClean="0"/>
              <a:t>Demand fluctuations               </a:t>
            </a:r>
            <a:r>
              <a:rPr lang="ru-RU" dirty="0" smtClean="0"/>
              <a:t>   </a:t>
            </a:r>
            <a:r>
              <a:rPr lang="en-US" dirty="0" smtClean="0"/>
              <a:t>        </a:t>
            </a:r>
            <a:r>
              <a:rPr lang="ru-RU" dirty="0" smtClean="0"/>
              <a:t>    </a:t>
            </a:r>
            <a:r>
              <a:rPr lang="en-US" dirty="0" smtClean="0"/>
              <a:t>?</a:t>
            </a:r>
          </a:p>
          <a:p>
            <a:pPr algn="just"/>
            <a:r>
              <a:rPr lang="en-US" dirty="0" smtClean="0"/>
              <a:t>Market-driven factors</a:t>
            </a:r>
            <a:r>
              <a:rPr lang="ru-RU" dirty="0" smtClean="0"/>
              <a:t>                </a:t>
            </a:r>
            <a:r>
              <a:rPr lang="en-US" dirty="0" smtClean="0"/>
              <a:t>       </a:t>
            </a:r>
            <a:r>
              <a:rPr lang="ru-RU" dirty="0" smtClean="0"/>
              <a:t>     </a:t>
            </a:r>
            <a:r>
              <a:rPr lang="en-US" dirty="0" smtClean="0"/>
              <a:t>?</a:t>
            </a:r>
          </a:p>
          <a:p>
            <a:pPr algn="just"/>
            <a:r>
              <a:rPr lang="en-US" dirty="0" smtClean="0"/>
              <a:t>Consumer seasonality                   Production seasonality</a:t>
            </a:r>
            <a:endParaRPr lang="ru-RU" dirty="0" smtClean="0"/>
          </a:p>
          <a:p>
            <a:pPr algn="just"/>
            <a:r>
              <a:rPr lang="en-US" dirty="0" smtClean="0"/>
              <a:t>Industry level                                  Organizational level</a:t>
            </a:r>
          </a:p>
          <a:p>
            <a:pPr algn="just"/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en-US" dirty="0" smtClean="0"/>
              <a:t>Pulsating organization concept </a:t>
            </a:r>
          </a:p>
          <a:p>
            <a:pPr marL="0" indent="0" algn="just">
              <a:buNone/>
            </a:pPr>
            <a:r>
              <a:rPr lang="en-US" dirty="0" smtClean="0"/>
              <a:t>(seasonal organizations, events)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Toffler, 1991</a:t>
            </a:r>
          </a:p>
          <a:p>
            <a:pPr algn="just"/>
            <a:r>
              <a:rPr lang="en-US" dirty="0" smtClean="0"/>
              <a:t>Adhocracy idea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75856" y="17728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80221338"/>
              </p:ext>
            </p:extLst>
          </p:nvPr>
        </p:nvGraphicFramePr>
        <p:xfrm>
          <a:off x="5580112" y="4293096"/>
          <a:ext cx="3039069" cy="239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>
            <a:stCxn id="3" idx="1"/>
            <a:endCxn id="3" idx="3"/>
          </p:cNvCxnSpPr>
          <p:nvPr/>
        </p:nvCxnSpPr>
        <p:spPr>
          <a:xfrm>
            <a:off x="457200" y="4026768"/>
            <a:ext cx="843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74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Pulsating organizations 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being </a:t>
            </a:r>
            <a:r>
              <a:rPr lang="en-US" sz="2400" dirty="0"/>
              <a:t>focused on concrete task;</a:t>
            </a:r>
            <a:endParaRPr lang="ru-RU" sz="2400" dirty="0"/>
          </a:p>
          <a:p>
            <a:pPr lvl="0"/>
            <a:r>
              <a:rPr lang="en-US" sz="2400" dirty="0"/>
              <a:t>having prominent stages of planning cycle (preparation, mobilization, performance decline and hibernation);</a:t>
            </a:r>
            <a:endParaRPr lang="ru-RU" sz="2400" dirty="0"/>
          </a:p>
          <a:p>
            <a:pPr lvl="0"/>
            <a:r>
              <a:rPr lang="en-US" sz="2400" b="1" dirty="0"/>
              <a:t>cycling (iterative technological process);</a:t>
            </a:r>
            <a:endParaRPr lang="ru-RU" sz="2400" b="1" dirty="0"/>
          </a:p>
          <a:p>
            <a:pPr lvl="0"/>
            <a:r>
              <a:rPr lang="en-US" sz="2400" dirty="0"/>
              <a:t>sequential stages change;</a:t>
            </a:r>
            <a:endParaRPr lang="ru-RU" sz="2400" dirty="0"/>
          </a:p>
          <a:p>
            <a:pPr lvl="0"/>
            <a:r>
              <a:rPr lang="en-US" sz="2400" dirty="0"/>
              <a:t>planned character (the stages are planned</a:t>
            </a:r>
            <a:r>
              <a:rPr lang="en-US" sz="2400" dirty="0" smtClean="0"/>
              <a:t>).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688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 organization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having prominent stages of planning </a:t>
            </a:r>
            <a:r>
              <a:rPr lang="en-US" sz="2400" dirty="0" smtClean="0"/>
              <a:t>cycle (initiation, planning, execution, closure);</a:t>
            </a:r>
          </a:p>
          <a:p>
            <a:r>
              <a:rPr lang="en-US" sz="2400" dirty="0" smtClean="0"/>
              <a:t>sequential </a:t>
            </a:r>
            <a:r>
              <a:rPr lang="en-US" sz="2400" dirty="0"/>
              <a:t>stages </a:t>
            </a:r>
            <a:r>
              <a:rPr lang="en-US" sz="2400" dirty="0" smtClean="0"/>
              <a:t>change.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5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US" dirty="0" smtClean="0"/>
              <a:t>Pulsating organizations </a:t>
            </a:r>
            <a:br>
              <a:rPr lang="en-US" dirty="0" smtClean="0"/>
            </a:br>
            <a:r>
              <a:rPr lang="en-US" dirty="0" smtClean="0"/>
              <a:t>in tourism and event industries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 smtClean="0"/>
              <a:t>Amusement parks (</a:t>
            </a:r>
            <a:r>
              <a:rPr lang="en-US" sz="3000" dirty="0" err="1" smtClean="0"/>
              <a:t>Divo</a:t>
            </a:r>
            <a:r>
              <a:rPr lang="en-US" sz="3000" dirty="0" smtClean="0"/>
              <a:t> </a:t>
            </a:r>
            <a:r>
              <a:rPr lang="en-US" sz="3000" dirty="0" err="1" smtClean="0"/>
              <a:t>ostrov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Ropes </a:t>
            </a:r>
            <a:r>
              <a:rPr lang="en-US" sz="3000" dirty="0" smtClean="0"/>
              <a:t>courses </a:t>
            </a:r>
            <a:r>
              <a:rPr lang="en-US" sz="3000" dirty="0" smtClean="0"/>
              <a:t>(Norway park)</a:t>
            </a:r>
          </a:p>
          <a:p>
            <a:r>
              <a:rPr lang="en-US" sz="3000" dirty="0" smtClean="0"/>
              <a:t>Ski resorts (</a:t>
            </a:r>
            <a:r>
              <a:rPr lang="en-US" sz="3000" dirty="0" err="1" smtClean="0"/>
              <a:t>Igora</a:t>
            </a:r>
            <a:r>
              <a:rPr lang="en-US" sz="3000" dirty="0" smtClean="0"/>
              <a:t>)</a:t>
            </a:r>
            <a:endParaRPr lang="ru-RU" sz="3000" dirty="0"/>
          </a:p>
          <a:p>
            <a:pPr lvl="0"/>
            <a:r>
              <a:rPr lang="en-US" sz="3000" dirty="0" smtClean="0"/>
              <a:t>Street </a:t>
            </a:r>
            <a:r>
              <a:rPr lang="en-US" sz="3000" dirty="0"/>
              <a:t>art </a:t>
            </a:r>
            <a:r>
              <a:rPr lang="en-US" sz="3000" dirty="0" smtClean="0"/>
              <a:t>museum</a:t>
            </a:r>
          </a:p>
          <a:p>
            <a:r>
              <a:rPr lang="en-US" sz="3000" dirty="0" smtClean="0"/>
              <a:t>Boat</a:t>
            </a:r>
            <a:r>
              <a:rPr lang="en-US" sz="3000" dirty="0"/>
              <a:t> trips and river excursions on the waterways of </a:t>
            </a:r>
            <a:r>
              <a:rPr lang="en-US" sz="3000" dirty="0" smtClean="0"/>
              <a:t>St. Petersburg</a:t>
            </a:r>
          </a:p>
          <a:p>
            <a:endParaRPr lang="ru-RU" sz="3000" dirty="0"/>
          </a:p>
          <a:p>
            <a:r>
              <a:rPr lang="en-US" sz="3000" dirty="0" smtClean="0"/>
              <a:t>Festival </a:t>
            </a:r>
            <a:r>
              <a:rPr lang="en-US" sz="3000" dirty="0" err="1" smtClean="0"/>
              <a:t>Stereoleto</a:t>
            </a:r>
            <a:endParaRPr lang="ru-RU" sz="3000" dirty="0"/>
          </a:p>
          <a:p>
            <a:r>
              <a:rPr lang="en-US" sz="3000" dirty="0" smtClean="0"/>
              <a:t>Geek Picnic, etc.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93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state of knowledge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80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/>
              <a:t>Service </a:t>
            </a:r>
            <a:r>
              <a:rPr lang="en-US" sz="2000" dirty="0" smtClean="0"/>
              <a:t>Operations Management Theory</a:t>
            </a:r>
            <a:r>
              <a:rPr lang="ru-RU" sz="2000" dirty="0" smtClean="0"/>
              <a:t> </a:t>
            </a:r>
            <a:r>
              <a:rPr lang="en-US" sz="1900" dirty="0" smtClean="0"/>
              <a:t>Classic idea (Chase R.B. &amp; </a:t>
            </a:r>
            <a:r>
              <a:rPr lang="en-US" sz="1900" dirty="0" err="1" smtClean="0"/>
              <a:t>Tansik</a:t>
            </a:r>
            <a:r>
              <a:rPr lang="en-US" sz="1900" dirty="0" smtClean="0"/>
              <a:t> D. A., 1983; Daniels P., 1985; </a:t>
            </a:r>
            <a:r>
              <a:rPr lang="en-US" sz="1900" dirty="0" err="1" smtClean="0"/>
              <a:t>Langeard</a:t>
            </a:r>
            <a:r>
              <a:rPr lang="en-US" sz="1900" dirty="0" smtClean="0"/>
              <a:t> E. et al., 1981; Levitt T., 1972; P.; Lovelock C.H., 1983; Thomas D. R. E., 1978; Zeithaml V. et al., 1985)</a:t>
            </a:r>
          </a:p>
          <a:p>
            <a:pPr algn="just"/>
            <a:r>
              <a:rPr lang="en-US" sz="1900" dirty="0" smtClean="0"/>
              <a:t>Systematic service production process (</a:t>
            </a:r>
            <a:r>
              <a:rPr lang="en-US" sz="1900" dirty="0" err="1" smtClean="0"/>
              <a:t>Normann</a:t>
            </a:r>
            <a:r>
              <a:rPr lang="en-US" sz="1900" dirty="0" smtClean="0"/>
              <a:t>, </a:t>
            </a:r>
            <a:r>
              <a:rPr lang="en-US" sz="1900" dirty="0" err="1" smtClean="0"/>
              <a:t>Gummesson</a:t>
            </a:r>
            <a:r>
              <a:rPr lang="en-US" sz="1900" dirty="0" smtClean="0"/>
              <a:t>, </a:t>
            </a:r>
            <a:r>
              <a:rPr lang="en-US" sz="1900" dirty="0" err="1" smtClean="0"/>
              <a:t>Shostack</a:t>
            </a:r>
            <a:r>
              <a:rPr lang="en-US" sz="1900" dirty="0" smtClean="0"/>
              <a:t>; J. Sundbo, 1994);</a:t>
            </a:r>
            <a:r>
              <a:rPr lang="ru-RU" sz="1900" dirty="0" smtClean="0"/>
              <a:t>  </a:t>
            </a:r>
            <a:r>
              <a:rPr lang="en-US" sz="1900" dirty="0" smtClean="0"/>
              <a:t>Service model design (</a:t>
            </a:r>
            <a:r>
              <a:rPr lang="en-US" sz="1900" dirty="0" err="1" smtClean="0"/>
              <a:t>Gummesson</a:t>
            </a:r>
            <a:r>
              <a:rPr lang="en-US" sz="1900" dirty="0" smtClean="0"/>
              <a:t>, 1991; George &amp; Brown, 1991; </a:t>
            </a:r>
            <a:r>
              <a:rPr lang="en-US" sz="1900" dirty="0" err="1" smtClean="0"/>
              <a:t>Shostack</a:t>
            </a:r>
            <a:r>
              <a:rPr lang="en-US" sz="1900" dirty="0" smtClean="0"/>
              <a:t>, 1981, 1984);</a:t>
            </a:r>
            <a:r>
              <a:rPr lang="ru-RU" sz="1900" dirty="0" smtClean="0"/>
              <a:t> </a:t>
            </a:r>
            <a:r>
              <a:rPr lang="en-US" sz="1900" dirty="0" smtClean="0"/>
              <a:t>T. Levitt “The Production Line Approach to Service’’ (1972) and ‘‘The Industrialization of Services’’ (1976) </a:t>
            </a:r>
            <a:endParaRPr lang="ru-RU" sz="19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52665174"/>
              </p:ext>
            </p:extLst>
          </p:nvPr>
        </p:nvGraphicFramePr>
        <p:xfrm>
          <a:off x="1259632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083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745</Words>
  <Application>Microsoft Office PowerPoint</Application>
  <PresentationFormat>Экран (4:3)</PresentationFormat>
  <Paragraphs>129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PULSATING EFFECT INFLUENCE</vt:lpstr>
      <vt:lpstr>Слайд 2</vt:lpstr>
      <vt:lpstr>Seasonality</vt:lpstr>
      <vt:lpstr>A chart of the best shoulder season destinations</vt:lpstr>
      <vt:lpstr>Pricing strategy</vt:lpstr>
      <vt:lpstr>Pulsating effect</vt:lpstr>
      <vt:lpstr>Слайд 7</vt:lpstr>
      <vt:lpstr>Pulsating organizations  in tourism and event industries</vt:lpstr>
      <vt:lpstr>Current state of knowledge</vt:lpstr>
      <vt:lpstr>Managing pulsating effect</vt:lpstr>
      <vt:lpstr>Organizational structure</vt:lpstr>
      <vt:lpstr>Example: Organizational structure change</vt:lpstr>
      <vt:lpstr>Overcoming seasonality/pulsating effect</vt:lpstr>
      <vt:lpstr>Norway Park</vt:lpstr>
      <vt:lpstr>Divo ostrov</vt:lpstr>
      <vt:lpstr>Street art museum</vt:lpstr>
      <vt:lpstr>Ski resort IGORA</vt:lpstr>
      <vt:lpstr>Слайд 18</vt:lpstr>
      <vt:lpstr>Wind down / Diversify services</vt:lpstr>
      <vt:lpstr>Conclusions</vt:lpstr>
      <vt:lpstr>Plan for further research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 Эльканова</dc:creator>
  <cp:lastModifiedBy>Лена</cp:lastModifiedBy>
  <cp:revision>104</cp:revision>
  <dcterms:created xsi:type="dcterms:W3CDTF">2015-11-11T22:12:48Z</dcterms:created>
  <dcterms:modified xsi:type="dcterms:W3CDTF">2016-02-05T05:35:27Z</dcterms:modified>
</cp:coreProperties>
</file>